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3" r:id="rId4"/>
    <p:sldId id="274" r:id="rId5"/>
    <p:sldId id="276" r:id="rId6"/>
    <p:sldId id="275" r:id="rId7"/>
    <p:sldId id="282" r:id="rId8"/>
    <p:sldId id="281" r:id="rId9"/>
    <p:sldId id="279" r:id="rId10"/>
    <p:sldId id="277" r:id="rId11"/>
    <p:sldId id="278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3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Relationship Id="rId22" Type="http://schemas.openxmlformats.org/officeDocument/2006/relationships/hyperlink" Target="http://nsportal.ru/user/33485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http://i212.photobucket.com/albums/cc94/vanhoa53/OV_Kursk.jpg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09355" y="163999"/>
            <a:ext cx="3379682" cy="116506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http://painting.artyx.ru/painting/item/f00/s01/e0001120/pic/000001.jpg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945" y="163998"/>
            <a:ext cx="2507208" cy="1160563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2" descr="http://i307.photobucket.com/albums/nn299/sugibigu/victory_58.jpg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281" y="5347562"/>
            <a:ext cx="1911298" cy="139671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4" descr="http://s017.radikal.ru/i434/1210/7c/d8394004d2f1.jpg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3010" y="5375501"/>
            <a:ext cx="1891320" cy="136529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0" descr="http://albums.limpa.ru/1/6/6/16671936424.jpg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7016" y="184927"/>
            <a:ext cx="1885150" cy="118136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8" descr="http://s49.radikal.ru/i123/1307/93/e06e4e4e7aa2.jpg"/>
          <p:cNvPicPr>
            <a:picLocks noChangeAspect="1" noChangeArrowheads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6578" y="5375501"/>
            <a:ext cx="2345692" cy="132140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4" descr="http://www.litmir.net/BookBinary/167997/1370121507/i_007.jpg"/>
          <p:cNvPicPr>
            <a:picLocks noChangeAspect="1" noChangeArrowheads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4224" y="5347608"/>
            <a:ext cx="2040592" cy="139667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6" descr="http://www.proobraz27.ru/upload/iblock/a46/jntazqvvpbghwy%20ycwekbxfcz.jpeg"/>
          <p:cNvPicPr>
            <a:picLocks noChangeAspect="1" noChangeArrowheads="1"/>
          </p:cNvPicPr>
          <p:nvPr userDrawn="1"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5358605"/>
            <a:ext cx="1872208" cy="140415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etoretro.ru/data/media/5100/13688045390d8.jpg"/>
          <p:cNvPicPr>
            <a:picLocks noChangeAspect="1" noChangeArrowheads="1"/>
          </p:cNvPicPr>
          <p:nvPr userDrawn="1"/>
        </p:nvPicPr>
        <p:blipFill rotWithShape="1"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157"/>
          <a:stretch/>
        </p:blipFill>
        <p:spPr bwMode="auto">
          <a:xfrm>
            <a:off x="2321370" y="230979"/>
            <a:ext cx="2226699" cy="113198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Рамка 8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gradFill flip="none" rotWithShape="1">
            <a:gsLst>
              <a:gs pos="34000">
                <a:srgbClr val="FF0000"/>
              </a:gs>
              <a:gs pos="49000">
                <a:srgbClr val="FFFF99"/>
              </a:gs>
              <a:gs pos="64000">
                <a:srgbClr val="FF0000"/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68692" y="-5278"/>
            <a:ext cx="4824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КУРСКАЯ БИТВА. 5 июля-23 августа 1943 г.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284549" y="6670197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D5255B"/>
                </a:solidFill>
                <a:latin typeface="Monotype Corsiva" pitchFamily="66" charset="0"/>
              </a:rPr>
              <a:t>Матюшкина А.В. </a:t>
            </a:r>
            <a:r>
              <a:rPr lang="en-US" sz="1000" dirty="0" smtClean="0">
                <a:latin typeface="Monotype Corsiva" pitchFamily="66" charset="0"/>
                <a:hlinkClick r:id="rId22"/>
              </a:rPr>
              <a:t>http://nsportal.ru/user/33485</a:t>
            </a:r>
            <a:r>
              <a:rPr lang="ru-RU" sz="1000" dirty="0" smtClean="0">
                <a:latin typeface="Monotype Corsiva" pitchFamily="66" charset="0"/>
              </a:rPr>
              <a:t>  </a:t>
            </a:r>
            <a:endParaRPr lang="ru-RU" sz="1000" dirty="0"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tpravda.ru/" TargetMode="External"/><Relationship Id="rId7" Type="http://schemas.openxmlformats.org/officeDocument/2006/relationships/hyperlink" Target="&#1055;&#1088;&#1086;&#1093;&#1086;&#1088;&#1086;&#1074;&#1089;&#1082;&#1086;&#1077;%20&#1087;&#1086;&#1083;&#1077;.pptx" TargetMode="External"/><Relationship Id="rId2" Type="http://schemas.openxmlformats.org/officeDocument/2006/relationships/hyperlink" Target="http://nvo.ng.ru/authors/7258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histrf.ru/" TargetMode="External"/><Relationship Id="rId5" Type="http://schemas.openxmlformats.org/officeDocument/2006/relationships/hyperlink" Target="http://www.ufolog.ru/" TargetMode="External"/><Relationship Id="rId4" Type="http://schemas.openxmlformats.org/officeDocument/2006/relationships/hyperlink" Target="http://asonov.com/index.ph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668336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cs typeface="Times New Roman" pitchFamily="18" charset="0"/>
              </a:rPr>
              <a:t>Прохоровское</a:t>
            </a:r>
            <a:r>
              <a:rPr lang="ru-RU" sz="66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cs typeface="Times New Roman" pitchFamily="18" charset="0"/>
              </a:rPr>
              <a:t> </a:t>
            </a:r>
            <a:r>
              <a:rPr lang="ru-RU" sz="66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cs typeface="Times New Roman" pitchFamily="18" charset="0"/>
              </a:rPr>
              <a:t>поле – ратное поле России</a:t>
            </a:r>
            <a:endParaRPr lang="ru-RU" sz="66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09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2464" y="1349133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Государственный военно-исторический музей-заповедник «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Прохоровское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поле» расположен на севере Белгородской области, неподалеку от истоков реки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Псёл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 представляет собой территорию с мемориальными сооружениями и памятниками, главным является памятник Победы «Звонница».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99" y="4092007"/>
            <a:ext cx="2669282" cy="1297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79" y="3756300"/>
            <a:ext cx="2448272" cy="1632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635141"/>
            <a:ext cx="1826172" cy="1369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79" y="3019341"/>
            <a:ext cx="1674863" cy="108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298" y="2858835"/>
            <a:ext cx="1742884" cy="2557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195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066072"/>
            <a:ext cx="7038528" cy="5478423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Здесь </a:t>
            </a:r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столько рваного железа,</a:t>
            </a:r>
          </a:p>
          <a:p>
            <a:pPr algn="ctr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 им пласты начинены,</a:t>
            </a:r>
          </a:p>
          <a:p>
            <a:pPr algn="ctr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Что, кажется, копни вдоль среза</a:t>
            </a:r>
          </a:p>
          <a:p>
            <a:pPr algn="ctr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Увидишь все слои войны:</a:t>
            </a:r>
          </a:p>
          <a:p>
            <a:pPr algn="ctr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сорок первый, </a:t>
            </a:r>
            <a:r>
              <a:rPr lang="ru-RU" sz="1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горевой</a:t>
            </a:r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сорок третий, грозовой.</a:t>
            </a:r>
          </a:p>
          <a:p>
            <a:pPr algn="ctr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И, как в колодце, нету дна,</a:t>
            </a:r>
          </a:p>
          <a:p>
            <a:pPr algn="ctr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Копай до дна – одна война!</a:t>
            </a:r>
          </a:p>
          <a:p>
            <a:pPr algn="ctr"/>
            <a:endParaRPr lang="ru-RU" sz="1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Когда бы мог попавший в землю</a:t>
            </a:r>
          </a:p>
          <a:p>
            <a:pPr algn="ctr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Металл потом взойти, как лес,</a:t>
            </a:r>
          </a:p>
          <a:p>
            <a:pPr algn="ctr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здесь, до края степь объемля,</a:t>
            </a:r>
          </a:p>
          <a:p>
            <a:pPr algn="ctr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лес, поднялся б до небес.</a:t>
            </a:r>
          </a:p>
          <a:p>
            <a:pPr algn="ctr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И, лесу этому внемля,</a:t>
            </a:r>
          </a:p>
          <a:p>
            <a:pPr algn="ctr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 ним прогнулась бы земля.</a:t>
            </a:r>
          </a:p>
          <a:p>
            <a:pPr algn="ctr"/>
            <a:endParaRPr lang="ru-RU" sz="1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ж та степь, она – живая.</a:t>
            </a:r>
          </a:p>
          <a:p>
            <a:pPr algn="ctr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Куда ни глянь, из края в край,</a:t>
            </a:r>
          </a:p>
          <a:p>
            <a:pPr algn="ctr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Пшеница ходит, созревая,</a:t>
            </a:r>
          </a:p>
          <a:p>
            <a:pPr algn="ctr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Денька два, три и убирай.</a:t>
            </a:r>
          </a:p>
          <a:p>
            <a:pPr algn="ctr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Бежит волна, как вдоль уреза</a:t>
            </a:r>
          </a:p>
          <a:p>
            <a:pPr algn="ctr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Реки, вдоль тропки полевой…</a:t>
            </a:r>
          </a:p>
          <a:p>
            <a:pPr algn="ctr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Она растет не на железе,</a:t>
            </a:r>
          </a:p>
          <a:p>
            <a:pPr algn="ctr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на крови,</a:t>
            </a:r>
          </a:p>
          <a:p>
            <a:pPr algn="ctr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Еще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живой.</a:t>
            </a:r>
            <a:endParaRPr lang="ru-RU" sz="1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02396" y="150261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ambria" pitchFamily="18" charset="0"/>
              </a:rPr>
              <a:t>Леонид </a:t>
            </a:r>
            <a:r>
              <a:rPr lang="ru-RU" b="1" dirty="0" smtClean="0">
                <a:solidFill>
                  <a:srgbClr val="C00000"/>
                </a:solidFill>
                <a:latin typeface="Cambria" pitchFamily="18" charset="0"/>
              </a:rPr>
              <a:t>Решетников «</a:t>
            </a:r>
            <a:r>
              <a:rPr lang="ru-RU" b="1" dirty="0" err="1" smtClean="0">
                <a:solidFill>
                  <a:srgbClr val="C00000"/>
                </a:solidFill>
                <a:latin typeface="Cambria" pitchFamily="18" charset="0"/>
              </a:rPr>
              <a:t>Прохоровская</a:t>
            </a:r>
            <a:r>
              <a:rPr lang="ru-RU" b="1" dirty="0" smtClean="0">
                <a:solidFill>
                  <a:srgbClr val="C00000"/>
                </a:solidFill>
                <a:latin typeface="Cambria" pitchFamily="18" charset="0"/>
              </a:rPr>
              <a:t> земля»</a:t>
            </a:r>
            <a:endParaRPr lang="ru-RU" b="1" dirty="0">
              <a:solidFill>
                <a:srgbClr val="C00000"/>
              </a:solidFill>
              <a:latin typeface="Cambria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77072"/>
            <a:ext cx="2244080" cy="1262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676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524" y="2481282"/>
            <a:ext cx="601266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699792" y="1340768"/>
            <a:ext cx="3849030" cy="5760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ln w="11430"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- источники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916832"/>
            <a:ext cx="392408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hlinkClick r:id="rId2"/>
              </a:rPr>
              <a:t>http://nvo.ng.ru/authors/7258</a:t>
            </a:r>
            <a:r>
              <a:rPr lang="en-GB" sz="1200" dirty="0" smtClean="0">
                <a:hlinkClick r:id="rId2"/>
              </a:rPr>
              <a:t>/</a:t>
            </a:r>
            <a:endParaRPr lang="ru-RU" sz="1200" dirty="0" smtClean="0"/>
          </a:p>
          <a:p>
            <a:r>
              <a:rPr lang="en-GB" sz="1200" dirty="0">
                <a:hlinkClick r:id="rId3"/>
              </a:rPr>
              <a:t>http://www.istpravda.ru</a:t>
            </a:r>
            <a:r>
              <a:rPr lang="en-GB" sz="1200" dirty="0" smtClean="0">
                <a:hlinkClick r:id="rId3"/>
              </a:rPr>
              <a:t>/</a:t>
            </a:r>
            <a:endParaRPr lang="ru-RU" sz="1200" dirty="0" smtClean="0"/>
          </a:p>
          <a:p>
            <a:r>
              <a:rPr lang="en-GB" sz="1200" dirty="0">
                <a:hlinkClick r:id="rId4"/>
              </a:rPr>
              <a:t>http://</a:t>
            </a:r>
            <a:r>
              <a:rPr lang="en-GB" sz="1200" dirty="0" smtClean="0">
                <a:hlinkClick r:id="rId4"/>
              </a:rPr>
              <a:t>asonov.com/index.php</a:t>
            </a:r>
            <a:endParaRPr lang="ru-RU" sz="1200" dirty="0" smtClean="0"/>
          </a:p>
          <a:p>
            <a:r>
              <a:rPr lang="en-GB" sz="1200" dirty="0">
                <a:hlinkClick r:id="rId5"/>
              </a:rPr>
              <a:t>http://www.ufolog.ru</a:t>
            </a:r>
            <a:r>
              <a:rPr lang="en-GB" sz="1200" dirty="0" smtClean="0">
                <a:hlinkClick r:id="rId5"/>
              </a:rPr>
              <a:t>/</a:t>
            </a:r>
            <a:endParaRPr lang="ru-RU" sz="1200" dirty="0" smtClean="0"/>
          </a:p>
          <a:p>
            <a:r>
              <a:rPr lang="en-GB" sz="1200" dirty="0">
                <a:hlinkClick r:id="rId6"/>
              </a:rPr>
              <a:t>http://histrf.ru</a:t>
            </a:r>
            <a:r>
              <a:rPr lang="en-GB" sz="1200" dirty="0" smtClean="0">
                <a:hlinkClick r:id="rId6"/>
              </a:rPr>
              <a:t>/</a:t>
            </a:r>
            <a:endParaRPr lang="ru-RU" sz="1200" dirty="0" smtClean="0"/>
          </a:p>
          <a:p>
            <a:r>
              <a:rPr lang="en-GB" sz="1200" dirty="0">
                <a:hlinkClick r:id="rId7" action="ppaction://hlinkpres?slideindex=1&amp;slidetitle="/>
              </a:rPr>
              <a:t>http://www.prohorovskoe-pole.ru/index.php/museum.html</a:t>
            </a:r>
            <a:endParaRPr lang="ru-RU" sz="1200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672449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Олейников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Г.А.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Прохоровское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сражение (июль 1943). Что действительно произошло под Прохоровкой: (военно-исторический очерк). - СПб.: Нестор, 1998. - 99 с.,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Великая Отечественная война 1941-1945 гг. Энциклопедия для школьников (научно-популярное издание)./ И.А.,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Дамаскин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П.А. Кошель, Ю.А. Никифоров. – М.: ОЛМА-ПРЕСС, 2005. – 512 с.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7 великих побед и еще 42 подвига в Великой отечественной войне./ Ю.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Лубченков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Ю. Попов. – М.: ЭКСМО, 2010 – 252 с.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9832" y="323327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26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3440" y="1367292"/>
            <a:ext cx="80510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Прохоровка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 бы и осталась обычным поселком в российской глубинке, если бы здесь не произошло событие, которое некоторые историки считают решающим во всей Второй мировой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войне…</a:t>
            </a:r>
            <a:endParaRPr lang="ru-RU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09026"/>
            <a:ext cx="3938528" cy="262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87291" y="3140968"/>
            <a:ext cx="6077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98635"/>
            <a:ext cx="4111400" cy="1169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182" y="3722509"/>
            <a:ext cx="2093762" cy="1395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19013"/>
            <a:ext cx="1865784" cy="139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417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340768"/>
            <a:ext cx="64087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12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июля 1943 года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 районе Прохоровки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южном участке Курской дуги,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куда германское командование решило направить главный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удар, развернулось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крупнейшее встречное танковое сражение.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Немцы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бросили в наступление лучшие силы: 2-й танковый корпус СС, в который входили элитные дивизии «Мертвая голова», «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Лейбштандарт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Адольф Гитлер» и «Рейх».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Броневой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клин в составе до 300 танков и штурмовых орудий прорвал две линии укреплений советских войск и вышел к третьей, что была создана в 10 км юго-западнее станции Прохоровка (параллельно наступление на южном фасе Курской дуги развивали другие немецкие части: западнее и восточнее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прохоровского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направления, что создавало угрозу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окружения). 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778325"/>
            <a:ext cx="2061915" cy="1547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28800"/>
            <a:ext cx="2061915" cy="1492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701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68760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11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июля враг сумел сломить оборону 2-го гвардейского танкового корпуса и 183-й стрелковой дивизии Красной армии и приблизился к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окраине Прохоровки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Ценой больших потерь советские войска остановили немцев. Создалась ситуация, когда исход грандиозной битвы решали уже не часы, а минуты. Советское командование приняло решение осуществить мощный контрудар и уничтожить вклинившиеся в оборону войска противника. 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93088"/>
            <a:ext cx="2808312" cy="210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586" y="3212976"/>
            <a:ext cx="2639580" cy="2015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182" y="3212976"/>
            <a:ext cx="1659012" cy="208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86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268760"/>
            <a:ext cx="7632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Удар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 решено нанести утром 12 июля силами 5-й гвардейской танковой армии под командованием генерал-лейтенанта Павла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Ротмистрова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(1901-1982 гг.). Армия была усилена 2-м гвардейским Тацинским танковым корпусом и 2-м танковым корпусом. Всего — более 700 танков и самоходно-артиллерийских установок САУ.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852936"/>
            <a:ext cx="4368917" cy="2379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782373"/>
            <a:ext cx="2520280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124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420888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В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08:30 12 июля после 15-минутной артиллеристской подготовки контрудар был нанесен, после чего танковые соединения двинулись навстречу друг другу. Бой шел на небольшой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такого невероятного количества танков 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САУ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территории шириной от 3 до 8 км между железной дорогой и излучиной реки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Псёл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Броня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советских танков была не столь мощной, как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немецких, но они вклинивались в боевые порядки немецких войск, получая преимущество за счет скорости и маневренности, расстреливали противника с близкого расстояния в бортовую броню. Бой на короткой дистанции лишил немцев возможности использовать преимущество мощных пушек. В результате боевые порядки смешались, и завязались танковые дуэли.</a:t>
            </a:r>
          </a:p>
          <a:p>
            <a:pPr algn="ctr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346769"/>
            <a:ext cx="2880320" cy="1074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336608"/>
            <a:ext cx="1788899" cy="1070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336608"/>
            <a:ext cx="2016224" cy="108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440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268760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В середине дня наиболее интенсивные и упорные бои шли на северных скатах высоты 226,6 и вдоль железной дороги. Здесь бойцы 95-й гвардейской стрелковой дивизии отражали попытки дивизии СС «Мертвая голова» прорвать оборону в северном направлении. 2-й гвардейский танковый корпус вытеснил немцев западнее железной дороги и начал стремительное наступление на хутора Калинин и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Тетеревино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Во второй половине дня передовые части дивизии СС «Райх» смогли продвинуться вперед, заняв станцию Беленихино и хутор Сторожевой. В конце дня дивизия «Мертвая голова», получив подкрепление с мощной авиационной и артиллеристской поддержкой, прорвала оборону 95-й и 52-й стрелковых дивизий и вышла к хуторам Веселый и Полежаев.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132155"/>
            <a:ext cx="1668846" cy="127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035" y="4376058"/>
            <a:ext cx="2016224" cy="1286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32156"/>
            <a:ext cx="1691410" cy="126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751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4019" y="1340768"/>
            <a:ext cx="657625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Ближе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вечеру дивизия «Мертвая голова», получив поддержку авиации и артиллерии, сумела прорвать оборону советских стрелковых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частей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Вражеские танки попытались прорваться к дороге Прохоровка-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Карташовка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однако героическими  усилиями  бойцов 95-й гвардейской стрелковой дивизии врага удалось остановить. Взвод под командованием старшего лейтенанта П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Шпетного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уничтожил 7 вражеских танков. Получивший тяжелое ранение командир взвода с гранатами бросился  под танк. П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Шпетному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посмертно было присвоено звание Героя Советского Союза.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Боевые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действия 12 июля привели к огромным потерям в дивизиях «Адольф Гитлер» и «Мертвая голова», что сильно ослабило их боевые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возможности.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Наступление выдохлось.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94" y="1484784"/>
            <a:ext cx="1517427" cy="184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"/>
          <a:stretch/>
        </p:blipFill>
        <p:spPr bwMode="auto">
          <a:xfrm>
            <a:off x="7172704" y="3539302"/>
            <a:ext cx="1458317" cy="1771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729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advTm="10000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96752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 июля германская армия прекратила атаку и стала отступать в сторону Белгорода, советские войска преследовали отступавших.</a:t>
            </a:r>
          </a:p>
          <a:p>
            <a:pPr algn="just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Результатом танкового сражения под Прохоровкой стали провал немецкого плана на Курской дуге «Цитадель» и значительные потери танковых сил германской армии. Танковое сражение под Прохоровкой явилось прологом к разгрому немецко-фашистских войск в Курской битве (5 июля — 23 августа 1943 г.), которая стала переломным событием во всей Второй мировой войне.</a:t>
            </a:r>
          </a:p>
          <a:p>
            <a:pPr algn="just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3733735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latin typeface="Cambria" pitchFamily="18" charset="0"/>
              </a:rPr>
              <a:t>     В </a:t>
            </a:r>
            <a:r>
              <a:rPr lang="ru-RU" i="1" dirty="0">
                <a:solidFill>
                  <a:srgbClr val="002060"/>
                </a:solidFill>
                <a:latin typeface="Cambria" pitchFamily="18" charset="0"/>
              </a:rPr>
              <a:t>своей книге «Воспоминания и размышления» маршал </a:t>
            </a:r>
            <a:endParaRPr lang="ru-RU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algn="ctr"/>
            <a:r>
              <a:rPr lang="ru-RU" i="1" dirty="0" smtClean="0">
                <a:solidFill>
                  <a:srgbClr val="002060"/>
                </a:solidFill>
                <a:latin typeface="Cambria" pitchFamily="18" charset="0"/>
              </a:rPr>
              <a:t>Г.К</a:t>
            </a:r>
            <a:r>
              <a:rPr lang="ru-RU" i="1" dirty="0" smtClean="0">
                <a:solidFill>
                  <a:srgbClr val="002060"/>
                </a:solidFill>
                <a:latin typeface="Cambria" pitchFamily="18" charset="0"/>
              </a:rPr>
              <a:t>. Жуков </a:t>
            </a:r>
            <a:r>
              <a:rPr lang="ru-RU" i="1" dirty="0">
                <a:solidFill>
                  <a:srgbClr val="002060"/>
                </a:solidFill>
                <a:latin typeface="Cambria" pitchFamily="18" charset="0"/>
              </a:rPr>
              <a:t>пишет: «В течение 12 июля на Воронежском фронте шла величайшая битва танкистов, артиллеристов, стрелков и летчиков, особенно ожесточенная на </a:t>
            </a:r>
            <a:r>
              <a:rPr lang="ru-RU" i="1" dirty="0" err="1">
                <a:solidFill>
                  <a:srgbClr val="002060"/>
                </a:solidFill>
                <a:latin typeface="Cambria" pitchFamily="18" charset="0"/>
              </a:rPr>
              <a:t>прохоровском</a:t>
            </a:r>
            <a:r>
              <a:rPr lang="ru-RU" i="1" dirty="0">
                <a:solidFill>
                  <a:srgbClr val="002060"/>
                </a:solidFill>
                <a:latin typeface="Cambria" pitchFamily="18" charset="0"/>
              </a:rPr>
              <a:t> направлении, где наиболее успешно действовала 5-я гвардейская танковая армия под командованием генерала П.А</a:t>
            </a:r>
            <a:r>
              <a:rPr lang="ru-RU" i="1" dirty="0" smtClean="0">
                <a:solidFill>
                  <a:srgbClr val="002060"/>
                </a:solidFill>
                <a:latin typeface="Cambria" pitchFamily="18" charset="0"/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  <a:latin typeface="Cambria" pitchFamily="18" charset="0"/>
              </a:rPr>
              <a:t>Ротмистрова</a:t>
            </a:r>
            <a:r>
              <a:rPr lang="ru-RU" i="1" dirty="0">
                <a:solidFill>
                  <a:srgbClr val="002060"/>
                </a:solidFill>
                <a:latin typeface="Cambria" pitchFamily="18" charset="0"/>
              </a:rPr>
              <a:t>».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73016"/>
            <a:ext cx="1330070" cy="1775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909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дети герои - копия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дети герои - копия8</Template>
  <TotalTime>331</TotalTime>
  <Words>1023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</vt:lpstr>
      <vt:lpstr>Monotype Corsiva</vt:lpstr>
      <vt:lpstr>Times New Roman</vt:lpstr>
      <vt:lpstr>шаблон дети герои - копия8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Матюшкина</dc:creator>
  <cp:lastModifiedBy>Наталья</cp:lastModifiedBy>
  <cp:revision>39</cp:revision>
  <dcterms:created xsi:type="dcterms:W3CDTF">2014-04-13T07:46:53Z</dcterms:created>
  <dcterms:modified xsi:type="dcterms:W3CDTF">2023-06-30T09:23:33Z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407987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